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78" r:id="rId4"/>
    <p:sldId id="263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Realist fiction: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Social Realism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 201 Introduction to Literature</a:t>
            </a:r>
          </a:p>
          <a:p>
            <a:r>
              <a:rPr lang="en-US" dirty="0" smtClean="0"/>
              <a:t>Prof. Everson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3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89495"/>
            <a:ext cx="6254044" cy="782105"/>
          </a:xfrm>
        </p:spPr>
        <p:txBody>
          <a:bodyPr/>
          <a:lstStyle/>
          <a:p>
            <a:r>
              <a:rPr lang="en-US" dirty="0" smtClean="0"/>
              <a:t>Realist fiction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447800"/>
            <a:ext cx="6231467" cy="41910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A form of fiction that presents average or common people experiencing events that could happen in real life.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Sometimes are based on “true stories”: especially crime or extreme event type of stories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Set in contemporary (same) period of </a:t>
            </a:r>
            <a:r>
              <a:rPr lang="en-US" u="sng" dirty="0" smtClean="0"/>
              <a:t>author’s writing</a:t>
            </a:r>
            <a:r>
              <a:rPr lang="en-US" dirty="0" smtClean="0"/>
              <a:t>.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Is contrasted to other genres: romance, fantasy, myth, legend, fairy tales, science fiction, and historical  fiction.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Young children (ages 2-6) need help to distinguish between </a:t>
            </a:r>
            <a:r>
              <a:rPr lang="en-US" u="sng" dirty="0" smtClean="0"/>
              <a:t>realistic fiction</a:t>
            </a:r>
            <a:r>
              <a:rPr lang="en-US" dirty="0" smtClean="0"/>
              <a:t> and </a:t>
            </a:r>
            <a:r>
              <a:rPr lang="en-US" u="sng" dirty="0" smtClean="0"/>
              <a:t>fantasy </a:t>
            </a:r>
            <a:r>
              <a:rPr lang="en-US" dirty="0" smtClean="0"/>
              <a:t>.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8247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89495"/>
            <a:ext cx="6781800" cy="7821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Realist fiction – a modern genre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47800"/>
            <a:ext cx="7162800" cy="4724400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Ian Watt in </a:t>
            </a:r>
            <a:r>
              <a:rPr lang="en-US" i="1" dirty="0" smtClean="0"/>
              <a:t>The Rise of the Novel</a:t>
            </a:r>
            <a:r>
              <a:rPr lang="en-US" dirty="0" smtClean="0"/>
              <a:t>: </a:t>
            </a:r>
            <a:r>
              <a:rPr lang="en-US" i="1" dirty="0" smtClean="0"/>
              <a:t>Studies in Defoe, Richardson and Fielding  </a:t>
            </a:r>
            <a:r>
              <a:rPr lang="en-US" dirty="0" smtClean="0"/>
              <a:t>(1957) argues that the Western “novel” developed through a mode of writing called </a:t>
            </a:r>
            <a:r>
              <a:rPr lang="en-US" i="1" dirty="0" smtClean="0"/>
              <a:t>realism  </a:t>
            </a:r>
            <a:r>
              <a:rPr lang="en-US" dirty="0" smtClean="0"/>
              <a:t>which became the dominant way of writing fiction in modern capitalist era (18</a:t>
            </a:r>
            <a:r>
              <a:rPr lang="en-US" baseline="30000" dirty="0" smtClean="0"/>
              <a:t>th</a:t>
            </a:r>
            <a:r>
              <a:rPr lang="en-US" dirty="0" smtClean="0"/>
              <a:t> century and on) – and many critics claim that </a:t>
            </a:r>
            <a:r>
              <a:rPr lang="en-US" i="1" dirty="0" smtClean="0"/>
              <a:t>realism</a:t>
            </a:r>
            <a:r>
              <a:rPr lang="en-US" dirty="0" smtClean="0"/>
              <a:t> and </a:t>
            </a:r>
            <a:r>
              <a:rPr lang="en-US" i="1" dirty="0" smtClean="0"/>
              <a:t>realist fiction </a:t>
            </a:r>
            <a:r>
              <a:rPr lang="en-US" dirty="0" smtClean="0"/>
              <a:t>still dominates today.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Watt argues that with the modern realist form </a:t>
            </a:r>
            <a:r>
              <a:rPr lang="en-US" b="1" i="1" dirty="0" smtClean="0"/>
              <a:t>plot</a:t>
            </a:r>
            <a:r>
              <a:rPr lang="en-US" dirty="0" smtClean="0"/>
              <a:t> and </a:t>
            </a:r>
            <a:r>
              <a:rPr lang="en-US" b="1" i="1" dirty="0" smtClean="0"/>
              <a:t>characterization</a:t>
            </a:r>
            <a:r>
              <a:rPr lang="en-US" dirty="0" smtClean="0"/>
              <a:t> changed: the “plot had to be acted out by particular people in particular circumstances, rather than, as had been common in the past, by general human types against a background determined by the appropriate literary convention” (15)</a:t>
            </a:r>
          </a:p>
          <a:p>
            <a:pPr marL="342900" indent="-342900" algn="l"/>
            <a:endParaRPr lang="en-US" dirty="0" smtClean="0"/>
          </a:p>
          <a:p>
            <a:pPr marL="342900" indent="-342900" algn="l"/>
            <a:r>
              <a:rPr lang="en-US" b="1" dirty="0" smtClean="0">
                <a:solidFill>
                  <a:schemeClr val="accent2"/>
                </a:solidFill>
              </a:rPr>
              <a:t>Question: </a:t>
            </a:r>
            <a:r>
              <a:rPr lang="en-US" dirty="0" smtClean="0"/>
              <a:t>What are some examples of popular fiction (TV shows, comic books, movies, commercials, etc) that use a realist mode?  Do you think realism still dominates today?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824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Realism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05786" y="1905000"/>
            <a:ext cx="6858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a</a:t>
            </a:r>
            <a:r>
              <a:rPr lang="en-US" sz="2400" dirty="0" smtClean="0"/>
              <a:t> subgenre (type) of realist fiction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a</a:t>
            </a:r>
            <a:r>
              <a:rPr lang="en-US" sz="2400" dirty="0" smtClean="0"/>
              <a:t>ssociated with </a:t>
            </a:r>
            <a:r>
              <a:rPr lang="en-US" sz="2400" u="sng" dirty="0" smtClean="0"/>
              <a:t>social movements</a:t>
            </a:r>
            <a:r>
              <a:rPr lang="en-US" sz="2400" dirty="0" smtClean="0"/>
              <a:t>, especially social justice movements in the United States – such as </a:t>
            </a:r>
            <a:r>
              <a:rPr lang="en-US" sz="2400" dirty="0" smtClean="0"/>
              <a:t>workers’ </a:t>
            </a:r>
            <a:r>
              <a:rPr lang="en-US" sz="2400" dirty="0" smtClean="0"/>
              <a:t>rights, Civil Rights, women’s rights, human rights, animal rights, environmentalism, etc.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Should not be confused with “social</a:t>
            </a:r>
            <a:r>
              <a:rPr lang="en-US" sz="2400" b="1" u="sng" dirty="0" smtClean="0"/>
              <a:t>ist</a:t>
            </a:r>
            <a:r>
              <a:rPr lang="en-US" sz="2400" dirty="0" smtClean="0"/>
              <a:t> realism” which was a specific type of social realism that was promoted as the </a:t>
            </a:r>
            <a:r>
              <a:rPr lang="en-US" sz="2400" u="sng" dirty="0" smtClean="0"/>
              <a:t>official style</a:t>
            </a:r>
            <a:r>
              <a:rPr lang="en-US" sz="2400" dirty="0" smtClean="0"/>
              <a:t> for communist Russia (USSR). 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233566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-211885"/>
            <a:ext cx="6965245" cy="1202485"/>
          </a:xfrm>
        </p:spPr>
        <p:txBody>
          <a:bodyPr/>
          <a:lstStyle/>
          <a:p>
            <a:r>
              <a:rPr lang="en-US" dirty="0" smtClean="0"/>
              <a:t>Social realism - definition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802243"/>
            <a:ext cx="7772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An international movement in literature and art that began in the 1930s to the 1950s – mostly in response to the Great Depression and then aftermath of World War II.</a:t>
            </a:r>
          </a:p>
          <a:p>
            <a:r>
              <a:rPr lang="en-US" sz="2000" b="1" dirty="0" smtClean="0"/>
              <a:t>  </a:t>
            </a:r>
          </a:p>
          <a:p>
            <a:r>
              <a:rPr lang="en-US" sz="2000" b="1" dirty="0" smtClean="0"/>
              <a:t>U.S. American writers and painters inspired by the Mexican muralist painting of Diego Rivera (and others) in the 1920s-1930s.</a:t>
            </a:r>
            <a:endParaRPr lang="en-US" sz="2000" b="1" dirty="0"/>
          </a:p>
          <a:p>
            <a:endParaRPr lang="en-US" sz="2000" b="1" dirty="0" smtClean="0"/>
          </a:p>
          <a:p>
            <a:r>
              <a:rPr lang="en-US" sz="2000" b="1" u="sng" dirty="0" smtClean="0"/>
              <a:t>Themes</a:t>
            </a:r>
            <a:r>
              <a:rPr lang="en-US" sz="2000" b="1" dirty="0" smtClean="0"/>
              <a:t>: social and racial injustice and economic difficulties by showing </a:t>
            </a:r>
            <a:r>
              <a:rPr lang="en-US" sz="2000" b="1" i="1" dirty="0" smtClean="0"/>
              <a:t>real </a:t>
            </a:r>
            <a:r>
              <a:rPr lang="en-US" sz="2000" b="1" dirty="0" smtClean="0"/>
              <a:t>people’s struggle to survive;</a:t>
            </a:r>
          </a:p>
          <a:p>
            <a:endParaRPr lang="en-US" sz="2000" b="1" dirty="0"/>
          </a:p>
          <a:p>
            <a:r>
              <a:rPr lang="en-US" sz="2000" b="1" u="sng" dirty="0" smtClean="0"/>
              <a:t>Main characters</a:t>
            </a:r>
            <a:r>
              <a:rPr lang="en-US" sz="2000" b="1" dirty="0" smtClean="0"/>
              <a:t>: working class people (</a:t>
            </a:r>
            <a:r>
              <a:rPr lang="en-US" sz="2000" b="1" i="1" dirty="0" err="1" smtClean="0"/>
              <a:t>trabajadoras</a:t>
            </a:r>
            <a:r>
              <a:rPr lang="en-US" sz="2000" b="1" dirty="0" smtClean="0"/>
              <a:t>)  or marginalized people (ethnic minorities, homeless, disabled etc.) as heroic; </a:t>
            </a:r>
          </a:p>
          <a:p>
            <a:endParaRPr lang="en-US" sz="2000" b="1" dirty="0"/>
          </a:p>
          <a:p>
            <a:r>
              <a:rPr lang="en-US" sz="2000" b="1" u="sng" dirty="0" smtClean="0"/>
              <a:t>Purpose</a:t>
            </a:r>
            <a:r>
              <a:rPr lang="en-US" sz="2000" b="1" dirty="0" smtClean="0"/>
              <a:t>: to valorize the poor and working class; to expose the greed or indifference of the rich and powerful people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4992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590</TotalTime>
  <Words>458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 Realist fiction: Social Realism</vt:lpstr>
      <vt:lpstr>Realist fiction</vt:lpstr>
      <vt:lpstr>Realist fiction – a modern genre</vt:lpstr>
      <vt:lpstr>Social Realism</vt:lpstr>
      <vt:lpstr>Social realism - definition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Realism</dc:title>
  <dc:creator>Sally Everson</dc:creator>
  <cp:lastModifiedBy>severson1</cp:lastModifiedBy>
  <cp:revision>26</cp:revision>
  <dcterms:created xsi:type="dcterms:W3CDTF">2011-06-23T03:30:45Z</dcterms:created>
  <dcterms:modified xsi:type="dcterms:W3CDTF">2012-11-21T12:23:09Z</dcterms:modified>
</cp:coreProperties>
</file>